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0B8C3-6093-48D0-A9FE-1068F0ABF9D3}" type="datetimeFigureOut">
              <a:rPr lang="en-US" smtClean="0"/>
              <a:t>7/25/2010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2D697-0051-466F-BA4A-6B35D6A813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0B8C3-6093-48D0-A9FE-1068F0ABF9D3}" type="datetimeFigureOut">
              <a:rPr lang="en-US" smtClean="0"/>
              <a:t>7/25/2010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2D697-0051-466F-BA4A-6B35D6A813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0B8C3-6093-48D0-A9FE-1068F0ABF9D3}" type="datetimeFigureOut">
              <a:rPr lang="en-US" smtClean="0"/>
              <a:t>7/25/2010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2D697-0051-466F-BA4A-6B35D6A813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0B8C3-6093-48D0-A9FE-1068F0ABF9D3}" type="datetimeFigureOut">
              <a:rPr lang="en-US" smtClean="0"/>
              <a:t>7/25/2010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2D697-0051-466F-BA4A-6B35D6A813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0B8C3-6093-48D0-A9FE-1068F0ABF9D3}" type="datetimeFigureOut">
              <a:rPr lang="en-US" smtClean="0"/>
              <a:t>7/25/2010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2D697-0051-466F-BA4A-6B35D6A813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0B8C3-6093-48D0-A9FE-1068F0ABF9D3}" type="datetimeFigureOut">
              <a:rPr lang="en-US" smtClean="0"/>
              <a:t>7/25/2010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2D697-0051-466F-BA4A-6B35D6A813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0B8C3-6093-48D0-A9FE-1068F0ABF9D3}" type="datetimeFigureOut">
              <a:rPr lang="en-US" smtClean="0"/>
              <a:t>7/25/2010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2D697-0051-466F-BA4A-6B35D6A813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0B8C3-6093-48D0-A9FE-1068F0ABF9D3}" type="datetimeFigureOut">
              <a:rPr lang="en-US" smtClean="0"/>
              <a:t>7/25/2010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2D697-0051-466F-BA4A-6B35D6A813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0B8C3-6093-48D0-A9FE-1068F0ABF9D3}" type="datetimeFigureOut">
              <a:rPr lang="en-US" smtClean="0"/>
              <a:t>7/25/2010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2D697-0051-466F-BA4A-6B35D6A813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0B8C3-6093-48D0-A9FE-1068F0ABF9D3}" type="datetimeFigureOut">
              <a:rPr lang="en-US" smtClean="0"/>
              <a:t>7/25/2010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2D697-0051-466F-BA4A-6B35D6A813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0B8C3-6093-48D0-A9FE-1068F0ABF9D3}" type="datetimeFigureOut">
              <a:rPr lang="en-US" smtClean="0"/>
              <a:t>7/25/2010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2D697-0051-466F-BA4A-6B35D6A813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B0B8C3-6093-48D0-A9FE-1068F0ABF9D3}" type="datetimeFigureOut">
              <a:rPr lang="en-US" smtClean="0"/>
              <a:t>7/25/2010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2D697-0051-466F-BA4A-6B35D6A8136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Romance_languages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Romance_Languages" TargetMode="External"/><Relationship Id="rId2" Type="http://schemas.openxmlformats.org/officeDocument/2006/relationships/hyperlink" Target="http://www.encyclopedia.com/doc/1E1-Romancel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1470025"/>
          </a:xfrm>
        </p:spPr>
        <p:txBody>
          <a:bodyPr/>
          <a:lstStyle/>
          <a:p>
            <a:r>
              <a:rPr lang="en-US" dirty="0" smtClean="0"/>
              <a:t>Why / How did Romance divide?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71800"/>
            <a:ext cx="6400800" cy="1752600"/>
          </a:xfrm>
        </p:spPr>
        <p:txBody>
          <a:bodyPr/>
          <a:lstStyle/>
          <a:p>
            <a:r>
              <a:rPr lang="en-US" dirty="0" smtClean="0"/>
              <a:t>By </a:t>
            </a:r>
          </a:p>
          <a:p>
            <a:r>
              <a:rPr lang="en-US" dirty="0" smtClean="0"/>
              <a:t>Joann </a:t>
            </a:r>
            <a:r>
              <a:rPr lang="en-US" dirty="0" err="1" smtClean="0"/>
              <a:t>Gavigan</a:t>
            </a:r>
            <a:r>
              <a:rPr lang="en-US" dirty="0" smtClean="0"/>
              <a:t> and Kathy </a:t>
            </a:r>
            <a:r>
              <a:rPr lang="en-US" dirty="0" err="1" smtClean="0"/>
              <a:t>Valente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Influences on the spread of Romance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Language used by </a:t>
            </a:r>
            <a:r>
              <a:rPr lang="en-US" dirty="0" smtClean="0"/>
              <a:t>military </a:t>
            </a:r>
            <a:r>
              <a:rPr lang="en-US" dirty="0" smtClean="0"/>
              <a:t>and </a:t>
            </a:r>
            <a:r>
              <a:rPr lang="en-US" dirty="0" smtClean="0"/>
              <a:t>colonists </a:t>
            </a:r>
            <a:r>
              <a:rPr lang="en-US" dirty="0" smtClean="0"/>
              <a:t>which came to new territory (Vulgar Latin / spoken), not the Classical Latin (written) used in Rome</a:t>
            </a:r>
          </a:p>
          <a:p>
            <a:endParaRPr lang="en-US" dirty="0" smtClean="0"/>
          </a:p>
          <a:p>
            <a:r>
              <a:rPr lang="en-US" dirty="0" smtClean="0"/>
              <a:t>Time of the expansion into new territory, i.e. changes had occurred over the centuries to Romance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Influences on territorial Romance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Pre-Romance languages used in the territory</a:t>
            </a:r>
          </a:p>
          <a:p>
            <a:endParaRPr lang="en-US" dirty="0"/>
          </a:p>
          <a:p>
            <a:r>
              <a:rPr lang="en-US" dirty="0" smtClean="0"/>
              <a:t>Changes that occurred to Romance within a given territory over time</a:t>
            </a:r>
          </a:p>
          <a:p>
            <a:endParaRPr lang="en-US" dirty="0"/>
          </a:p>
          <a:p>
            <a:r>
              <a:rPr lang="en-US" dirty="0" smtClean="0"/>
              <a:t>Subsequent languages spoken by invaders to the territory during the fall of the Roman Empire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Influences of invaders to Romance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Isolation by invaders in the eastern territory of the Roman Empire (Romance influences decline)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Adoption of Latin by the invaders in the south and western territories of the Roman Empire (Romance influences continue)</a:t>
            </a:r>
          </a:p>
          <a:p>
            <a:pPr>
              <a:buNone/>
            </a:pPr>
            <a:endParaRPr lang="en-US" dirty="0"/>
          </a:p>
          <a:p>
            <a:r>
              <a:rPr lang="en-US" dirty="0" smtClean="0"/>
              <a:t>Continuation of Latin within religious (Roman Catholic / Christian) celebrations</a:t>
            </a:r>
          </a:p>
          <a:p>
            <a:pPr algn="r">
              <a:buNone/>
            </a:pPr>
            <a:r>
              <a:rPr lang="en-US" sz="1900" dirty="0" smtClean="0">
                <a:hlinkClick r:id="rId2"/>
              </a:rPr>
              <a:t>Fall of the Roman Empire</a:t>
            </a:r>
            <a:endParaRPr lang="en-US" sz="19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Dominance of some Romance dialects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Development of written form of dialect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Use of dialect to govern territory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Use of dialect in education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Use of dialect in business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Use of dialect in literature, poetry, etc.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200" dirty="0" err="1"/>
              <a:t>Camproux</a:t>
            </a:r>
            <a:r>
              <a:rPr lang="es-ES" sz="2200" dirty="0"/>
              <a:t>, Charles. 1980. Las lenguas </a:t>
            </a:r>
            <a:r>
              <a:rPr lang="es-ES" sz="2200" dirty="0" smtClean="0"/>
              <a:t>románicas. Barcelona: </a:t>
            </a:r>
            <a:r>
              <a:rPr lang="es-ES" sz="2200" dirty="0" err="1" smtClean="0"/>
              <a:t>oikos</a:t>
            </a:r>
            <a:r>
              <a:rPr lang="es-ES" sz="2200" dirty="0" smtClean="0"/>
              <a:t>-tau.</a:t>
            </a:r>
          </a:p>
          <a:p>
            <a:pPr>
              <a:buNone/>
            </a:pPr>
            <a:endParaRPr lang="es-ES" sz="2200" dirty="0" smtClean="0"/>
          </a:p>
          <a:p>
            <a:r>
              <a:rPr lang="en-US" sz="2200" dirty="0" smtClean="0"/>
              <a:t>Harris, Martin, and Nigel Vincent, eds. 1988 or other date. </a:t>
            </a:r>
            <a:r>
              <a:rPr lang="en-US" sz="2200" i="1" dirty="0" smtClean="0"/>
              <a:t>The Romance Languages</a:t>
            </a:r>
            <a:r>
              <a:rPr lang="en-US" sz="2200" dirty="0" smtClean="0"/>
              <a:t>. New York: Oxford UP.</a:t>
            </a:r>
          </a:p>
          <a:p>
            <a:pPr>
              <a:buNone/>
            </a:pPr>
            <a:endParaRPr lang="en-US" sz="2200" dirty="0" smtClean="0"/>
          </a:p>
          <a:p>
            <a:r>
              <a:rPr lang="en-US" sz="2200" dirty="0" smtClean="0"/>
              <a:t>"Romance languages." </a:t>
            </a:r>
            <a:r>
              <a:rPr lang="en-US" sz="2200" u="sng" dirty="0" smtClean="0"/>
              <a:t>The Columbia Encyclopedia, Sixth Edition</a:t>
            </a:r>
            <a:r>
              <a:rPr lang="en-US" sz="2200" dirty="0" smtClean="0"/>
              <a:t>. 2008. </a:t>
            </a:r>
            <a:r>
              <a:rPr lang="en-US" sz="2200" i="1" dirty="0" smtClean="0"/>
              <a:t>Encyclopedia.com.</a:t>
            </a:r>
            <a:r>
              <a:rPr lang="en-US" sz="2200" dirty="0" smtClean="0"/>
              <a:t> (July 25, 2010). </a:t>
            </a:r>
            <a:r>
              <a:rPr lang="en-US" sz="2200" dirty="0" smtClean="0">
                <a:hlinkClick r:id="rId2"/>
              </a:rPr>
              <a:t>http://www.encyclopedia.com/doc/1E1-Romancel.html</a:t>
            </a:r>
            <a:r>
              <a:rPr lang="en-US" sz="2200" dirty="0" smtClean="0"/>
              <a:t> </a:t>
            </a:r>
          </a:p>
          <a:p>
            <a:pPr>
              <a:buNone/>
            </a:pPr>
            <a:endParaRPr lang="en-US" sz="2200" dirty="0" smtClean="0"/>
          </a:p>
          <a:p>
            <a:r>
              <a:rPr lang="es-ES_tradnl" sz="2200" dirty="0" smtClean="0"/>
              <a:t>Romance </a:t>
            </a:r>
            <a:r>
              <a:rPr lang="es-ES_tradnl" sz="2200" dirty="0" err="1" smtClean="0"/>
              <a:t>Languages</a:t>
            </a:r>
            <a:r>
              <a:rPr lang="es-ES_tradnl" sz="2200" dirty="0" smtClean="0"/>
              <a:t>.  2010.  </a:t>
            </a:r>
            <a:r>
              <a:rPr lang="es-ES_tradnl" sz="2200" i="1" dirty="0" err="1" smtClean="0"/>
              <a:t>Wikipedia</a:t>
            </a:r>
            <a:r>
              <a:rPr lang="es-ES_tradnl" sz="2200" dirty="0" smtClean="0"/>
              <a:t>.  (</a:t>
            </a:r>
            <a:r>
              <a:rPr lang="es-ES_tradnl" sz="2200" dirty="0" err="1" smtClean="0"/>
              <a:t>July</a:t>
            </a:r>
            <a:r>
              <a:rPr lang="es-ES_tradnl" sz="2200" dirty="0" smtClean="0"/>
              <a:t> 25, 2010). </a:t>
            </a:r>
            <a:r>
              <a:rPr lang="es-ES_tradnl" sz="2200" dirty="0" smtClean="0">
                <a:hlinkClick r:id="rId3"/>
              </a:rPr>
              <a:t>http://en.wikipedia.org/wiki/Romance_Languages.</a:t>
            </a:r>
            <a:endParaRPr lang="en-US" sz="2200" dirty="0" smtClean="0"/>
          </a:p>
          <a:p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277</Words>
  <Application>Microsoft Office PowerPoint</Application>
  <PresentationFormat>On-screen Show (4:3)</PresentationFormat>
  <Paragraphs>34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Why / How did Romance divide?</vt:lpstr>
      <vt:lpstr>Influences on the spread of Romance</vt:lpstr>
      <vt:lpstr>Influences on territorial Romance</vt:lpstr>
      <vt:lpstr>Influences of invaders to Romance</vt:lpstr>
      <vt:lpstr>Dominance of some Romance dialects</vt:lpstr>
      <vt:lpstr>Bibliography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 / How did Romance divide?</dc:title>
  <dc:creator>joann</dc:creator>
  <cp:lastModifiedBy>joann</cp:lastModifiedBy>
  <cp:revision>11</cp:revision>
  <dcterms:created xsi:type="dcterms:W3CDTF">2010-07-25T11:31:44Z</dcterms:created>
  <dcterms:modified xsi:type="dcterms:W3CDTF">2010-07-25T13:16:29Z</dcterms:modified>
</cp:coreProperties>
</file>